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7E187-9CED-4495-BC92-4984C514EC3B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9432-7450-4EBD-A2A7-739620C3E9A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0081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602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4005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89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54419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4033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6764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108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9518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0466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9865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79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647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6206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3600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296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5023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1046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6453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5640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5169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156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147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4153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971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8801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38236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134300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917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354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053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90896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3268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695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DFFED-7A2F-4C76-BDC5-E0FAAE5CF073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762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100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8452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5571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6040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069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6098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1483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612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8683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819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0039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E2B13-858E-442D-A129-B5418F5D4FAC}" type="datetimeFigureOut">
              <a:rPr lang="en-IE" smtClean="0"/>
              <a:t>03/01/2022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82930-9EBB-4A50-B68F-0660CAE0DA6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104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ntikythera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en.wikipedia.org/wiki/Antikythera_wre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9745" y="2885242"/>
            <a:ext cx="8946776" cy="781235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1">
                    <a:lumMod val="75000"/>
                  </a:schemeClr>
                </a:solidFill>
              </a:rPr>
              <a:t>Forecasting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M1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60FEF-B8DF-4286-99A1-46D994D60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M1 (wave height) prophet library and error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5FDF4-C741-43D9-9F48-910551F48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" y="1249683"/>
            <a:ext cx="6238477" cy="4038095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29630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1.082407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1.009678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1.066129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1.014089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1.263796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1.273494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21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M1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79301C-1690-4B9F-B20F-475433B14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M1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212499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1.813871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1.143823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1.262482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1.072920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1.096433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1.119476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1.454331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0F2C4E-082C-4B8E-8ED9-0A5F62F89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B193A-E558-4A22-B8C7-3FD9E2EC2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6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height)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899121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0.489979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0.552914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0.462726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0.455120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0.475130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0.403872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9065E3-56FB-48AB-8267-6387910F5B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6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AFB09-F19E-42E1-AB26-2BDD46DFAD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3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486321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0.505858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0.472730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0.453782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0.468257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0.778659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0.524527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C44AC3A-0BDC-4679-B829-2D401E15A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53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M3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BF0E7-5833-482C-80A6-BB7EE869B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3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height)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54686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1.109799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0.997922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1.009799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0.943373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0.965732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0.9196005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1.52913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8873701-BA5F-434B-BDFD-AAF506B50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6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357" y="693871"/>
            <a:ext cx="8946776" cy="681511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1">
                    <a:lumMod val="75000"/>
                  </a:schemeClr>
                </a:solidFill>
              </a:rPr>
              <a:t> A Brief History of forecasting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6556FE-3F97-45E3-8B1D-E74B8ECD4BDF}"/>
              </a:ext>
            </a:extLst>
          </p:cNvPr>
          <p:cNvSpPr txBox="1"/>
          <p:nvPr/>
        </p:nvSpPr>
        <p:spPr>
          <a:xfrm>
            <a:off x="674703" y="1633490"/>
            <a:ext cx="1107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eople have been working around time series data from a very ancient time, back then using analog devices to calculate solar and lunar eclipses.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11D294-B587-4062-9100-6A161C9837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77" y="2388092"/>
            <a:ext cx="4161102" cy="3161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328C92-E2E7-4123-BBAC-9B2B7BAD7961}"/>
              </a:ext>
            </a:extLst>
          </p:cNvPr>
          <p:cNvSpPr txBox="1"/>
          <p:nvPr/>
        </p:nvSpPr>
        <p:spPr>
          <a:xfrm>
            <a:off x="6329779" y="2627790"/>
            <a:ext cx="4199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The Antikythera mechanism (Fragment A – front and rear), This artefact was among wreckage retrieved from a </a:t>
            </a:r>
            <a:r>
              <a:rPr lang="en-US" b="0" i="0" strike="noStrike" dirty="0">
                <a:solidFill>
                  <a:schemeClr val="accent1">
                    <a:lumMod val="75000"/>
                  </a:schemeClr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shipwreck</a:t>
            </a:r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off the coast of the Greek island </a:t>
            </a:r>
            <a:r>
              <a:rPr lang="en-US" b="0" i="0" u="sng" strike="noStrike" dirty="0">
                <a:solidFill>
                  <a:schemeClr val="accent1">
                    <a:lumMod val="75000"/>
                  </a:schemeClr>
                </a:solidFill>
                <a:effectLst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Antikythera</a:t>
            </a:r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in 1901.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7EACF-9750-42AE-B3ED-E099C5D8193D}"/>
              </a:ext>
            </a:extLst>
          </p:cNvPr>
          <p:cNvSpPr txBox="1"/>
          <p:nvPr/>
        </p:nvSpPr>
        <p:spPr>
          <a:xfrm>
            <a:off x="5835154" y="5069150"/>
            <a:ext cx="55371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source: No machine-readable author provided. Marsyas</a:t>
            </a:r>
            <a:endParaRPr 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5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M3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418610-62F2-47F3-AE67-A70310FBF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8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M2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886445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0.988361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0.929953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0.917768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0.859786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0.965732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1.053355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0.8243404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06EFAA-AEC1-446F-8CFF-C891ECECE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62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5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M4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6909-B522-4836-A6D2-3945490A2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65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M4 (wave height)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542531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0.979691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1.026949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0.927924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0.939171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1.071086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DB196A0-35B9-457B-8F05-5BD7BF570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032773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6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M4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378BC4-D5F9-490B-98DC-B4B573D67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M4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/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0.979691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1.026949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0.927924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0.939171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1.071086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1.70128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F73977-94AE-4A4E-BAB1-055BCE4B6A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1249683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7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M5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0CAF5-A80C-46C3-A289-DA8F69DBB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M5 (wave height)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72577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404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74404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0.9173301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0.748688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0.728736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0.720449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0.7893503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0.599029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238FB0E-A55F-4DF6-A7D2-C876F9216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4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M5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692DE-BFBD-4E3F-994F-57F6C1D0D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0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M5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69083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115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89693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0.849924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0.929869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0.813445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0.806158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0.877147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0.626792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FC51E8E-171A-45DF-BA80-C0C89BA2F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063659"/>
            <a:ext cx="6781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357" y="693871"/>
            <a:ext cx="8946776" cy="681511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1">
                    <a:lumMod val="75000"/>
                  </a:schemeClr>
                </a:solidFill>
              </a:rPr>
              <a:t> A Brief History of forecasting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1220-8E9C-4CE6-ABAA-CF5F7DE8150E}"/>
              </a:ext>
            </a:extLst>
          </p:cNvPr>
          <p:cNvSpPr txBox="1"/>
          <p:nvPr/>
        </p:nvSpPr>
        <p:spPr>
          <a:xfrm>
            <a:off x="701334" y="1420526"/>
            <a:ext cx="7306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1700 Pierre-Simon Laplace derived a few sets a differential equations for solving the tidal waves , those differential equation were based on astronomical frequencies that of the sun , the moon and the eccentricity of lunar orbit. if someone could combine these frequencies then tides could finally be predicted.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819DB8-2A6C-46C4-8D20-C4E0947DD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466" y="1494515"/>
            <a:ext cx="3251200" cy="381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3E6A5-45B5-4491-A9F0-A8534545075B}"/>
              </a:ext>
            </a:extLst>
          </p:cNvPr>
          <p:cNvSpPr txBox="1"/>
          <p:nvPr/>
        </p:nvSpPr>
        <p:spPr>
          <a:xfrm>
            <a:off x="1100830" y="5185383"/>
            <a:ext cx="546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source : https://en.wikipedia.org/wiki/Theory_of_tides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01E0EC-FD6A-45BC-B33E-00983B48C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0" y="2157274"/>
            <a:ext cx="4117760" cy="32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M6 (wave height)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A73E1-6E8F-4952-BA69-FD6A6171F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M6 (wave height)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349111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115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89693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1.050413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1.098874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1.017591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1.038038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1.102716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1.061197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2755EE-4F67-42F2-A924-D67C70637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064163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FFE0C8-15AD-4803-9094-2A2FA56F14E3}"/>
              </a:ext>
            </a:extLst>
          </p:cNvPr>
          <p:cNvSpPr txBox="1"/>
          <p:nvPr/>
        </p:nvSpPr>
        <p:spPr>
          <a:xfrm>
            <a:off x="1979720" y="594804"/>
            <a:ext cx="576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M6 (wave period)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F6815-DBA8-4076-9CA1-990BA9125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028700"/>
            <a:ext cx="11658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6829E-386B-486D-8795-0DF02229F673}"/>
              </a:ext>
            </a:extLst>
          </p:cNvPr>
          <p:cNvSpPr txBox="1"/>
          <p:nvPr/>
        </p:nvSpPr>
        <p:spPr>
          <a:xfrm>
            <a:off x="1083076" y="509205"/>
            <a:ext cx="699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Forecasting for station M6 (wave period) prophet library and error values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F554EF5-62AF-4BE9-BADF-A32787DE8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448124"/>
              </p:ext>
            </p:extLst>
          </p:nvPr>
        </p:nvGraphicFramePr>
        <p:xfrm>
          <a:off x="7031114" y="1322772"/>
          <a:ext cx="4948808" cy="3458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115">
                  <a:extLst>
                    <a:ext uri="{9D8B030D-6E8A-4147-A177-3AD203B41FA5}">
                      <a16:colId xmlns:a16="http://schemas.microsoft.com/office/drawing/2014/main" val="2046370468"/>
                    </a:ext>
                  </a:extLst>
                </a:gridCol>
                <a:gridCol w="2489693">
                  <a:extLst>
                    <a:ext uri="{9D8B030D-6E8A-4147-A177-3AD203B41FA5}">
                      <a16:colId xmlns:a16="http://schemas.microsoft.com/office/drawing/2014/main" val="2163135722"/>
                    </a:ext>
                  </a:extLst>
                </a:gridCol>
              </a:tblGrid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31776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1.33137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56953"/>
                  </a:ext>
                </a:extLst>
              </a:tr>
              <a:tr h="442422">
                <a:tc>
                  <a:txBody>
                    <a:bodyPr/>
                    <a:lstStyle/>
                    <a:p>
                      <a:r>
                        <a:rPr lang="en-US" dirty="0"/>
                        <a:t>Naïve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0.871653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67550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Dense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0.810138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74797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RNN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014"/>
                  </a:ext>
                </a:extLst>
              </a:tr>
              <a:tr h="448566">
                <a:tc>
                  <a:txBody>
                    <a:bodyPr/>
                    <a:lstStyle/>
                    <a:p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0.814253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397923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NBEATS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0.859509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846"/>
                  </a:ext>
                </a:extLst>
              </a:tr>
              <a:tr h="386423">
                <a:tc>
                  <a:txBody>
                    <a:bodyPr/>
                    <a:lstStyle/>
                    <a:p>
                      <a:r>
                        <a:rPr lang="en-US" dirty="0"/>
                        <a:t>Prophet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1.020589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55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70F9D23-6AA3-442F-AECB-869D7A789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8" y="1132044"/>
            <a:ext cx="6780952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AA30A9-4EC3-499C-A4D4-37E50971BCA1}"/>
              </a:ext>
            </a:extLst>
          </p:cNvPr>
          <p:cNvSpPr txBox="1"/>
          <p:nvPr/>
        </p:nvSpPr>
        <p:spPr>
          <a:xfrm>
            <a:off x="2024109" y="781235"/>
            <a:ext cx="579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Cautionary tale about forecasting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21709-03ED-4AAF-89F2-2F9EC0AE00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6" y="1216392"/>
            <a:ext cx="7510509" cy="3967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EC45D-C720-4D67-AE91-38DA100614B1}"/>
              </a:ext>
            </a:extLst>
          </p:cNvPr>
          <p:cNvSpPr txBox="1"/>
          <p:nvPr/>
        </p:nvSpPr>
        <p:spPr>
          <a:xfrm>
            <a:off x="435006" y="5250092"/>
            <a:ext cx="546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source: </a:t>
            </a:r>
            <a:r>
              <a:rPr lang="fr-FR" sz="1100" dirty="0">
                <a:solidFill>
                  <a:schemeClr val="accent1">
                    <a:lumMod val="75000"/>
                  </a:schemeClr>
                </a:solidFill>
              </a:rPr>
              <a:t> https://crowdwise.org/investing-psychology/four-lessons-turkeys-teach-investing/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6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357" y="693871"/>
            <a:ext cx="8946776" cy="681511"/>
          </a:xfrm>
        </p:spPr>
        <p:txBody>
          <a:bodyPr>
            <a:normAutofit/>
          </a:bodyPr>
          <a:lstStyle/>
          <a:p>
            <a:r>
              <a:rPr lang="en-IE" sz="4000" dirty="0">
                <a:solidFill>
                  <a:schemeClr val="accent1">
                    <a:lumMod val="75000"/>
                  </a:schemeClr>
                </a:solidFill>
              </a:rPr>
              <a:t> A Brief History of forecasting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3E6A5-45B5-4491-A9F0-A8534545075B}"/>
              </a:ext>
            </a:extLst>
          </p:cNvPr>
          <p:cNvSpPr txBox="1"/>
          <p:nvPr/>
        </p:nvSpPr>
        <p:spPr>
          <a:xfrm>
            <a:off x="1100830" y="5185383"/>
            <a:ext cx="546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source: https://en.wikipedia.org/wiki/William_Thomson,_1st_Baron_Kelvin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A9804-8E5D-4580-A46E-A23797697244}"/>
              </a:ext>
            </a:extLst>
          </p:cNvPr>
          <p:cNvSpPr txBox="1"/>
          <p:nvPr/>
        </p:nvSpPr>
        <p:spPr>
          <a:xfrm>
            <a:off x="985421" y="1375382"/>
            <a:ext cx="10662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YAD7Q9NigKI 0"/>
              </a:rPr>
              <a:t>In next century William Thomson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  <a:latin typeface="YAD7Q9NigKI 0"/>
            </a:endParaRPr>
          </a:p>
          <a:p>
            <a:r>
              <a:rPr lang="en-US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YAD7Q9NigKI 0"/>
              </a:rPr>
              <a:t>took the challenge about how to combine the frequencies and predict the tides, He came up with techniques to decompose the principal component frequencies of a tide and also techniques to combine them for future predictions. 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  <a:latin typeface="YAD7Q9NigKI 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6B4509-C036-4CC6-AB30-3FD9B878B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1" y="2292832"/>
            <a:ext cx="3230112" cy="353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3EDF5-9562-4431-9189-D752E4935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0" y="2616815"/>
            <a:ext cx="3948217" cy="24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0" y="5366485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3E6A5-45B5-4491-A9F0-A8534545075B}"/>
              </a:ext>
            </a:extLst>
          </p:cNvPr>
          <p:cNvSpPr txBox="1"/>
          <p:nvPr/>
        </p:nvSpPr>
        <p:spPr>
          <a:xfrm>
            <a:off x="1100830" y="5185383"/>
            <a:ext cx="546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source: https://foresightr.com/2016/05/06/a-brief-history-of-forecasting/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077EFE-F09E-4C18-86C7-9026BB9BA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50" y="125506"/>
            <a:ext cx="7774503" cy="505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7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011" y="790112"/>
            <a:ext cx="8946776" cy="585927"/>
          </a:xfrm>
        </p:spPr>
        <p:txBody>
          <a:bodyPr>
            <a:normAutofit/>
          </a:bodyPr>
          <a:lstStyle/>
          <a:p>
            <a:r>
              <a:rPr lang="en-IE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3A9D9-C8CB-47CE-939C-EDA6FD594B80}"/>
              </a:ext>
            </a:extLst>
          </p:cNvPr>
          <p:cNvSpPr txBox="1"/>
          <p:nvPr/>
        </p:nvSpPr>
        <p:spPr>
          <a:xfrm>
            <a:off x="4248760" y="594804"/>
            <a:ext cx="231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Our Data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F5EFE-2016-45DA-952B-90E1EE44DB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" y="1159444"/>
            <a:ext cx="7907427" cy="4390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FCD18-3352-4618-8F3F-989C0AB7937D}"/>
              </a:ext>
            </a:extLst>
          </p:cNvPr>
          <p:cNvSpPr txBox="1"/>
          <p:nvPr/>
        </p:nvSpPr>
        <p:spPr>
          <a:xfrm>
            <a:off x="8345010" y="2077375"/>
            <a:ext cx="3297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Buoy data from various sites near Ireland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M6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Belmullet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-AMETS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Station FS1</a:t>
            </a:r>
          </a:p>
        </p:txBody>
      </p:sp>
    </p:spTree>
    <p:extLst>
      <p:ext uri="{BB962C8B-B14F-4D97-AF65-F5344CB8AC3E}">
        <p14:creationId xmlns:p14="http://schemas.microsoft.com/office/powerpoint/2010/main" val="33523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D7088D-3E6C-4FA0-9C41-A9D395E74D67}"/>
              </a:ext>
            </a:extLst>
          </p:cNvPr>
          <p:cNvSpPr txBox="1"/>
          <p:nvPr/>
        </p:nvSpPr>
        <p:spPr>
          <a:xfrm>
            <a:off x="1660124" y="624841"/>
            <a:ext cx="510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Initial challenges with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833A8-C1E8-45CE-9B69-E150A7F0D6DE}"/>
              </a:ext>
            </a:extLst>
          </p:cNvPr>
          <p:cNvSpPr txBox="1"/>
          <p:nvPr/>
        </p:nvSpPr>
        <p:spPr>
          <a:xfrm>
            <a:off x="772357" y="1122144"/>
            <a:ext cx="9179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Features in the csv file were not much co-related and exclusively there were not impacting performance for a multivariate model 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CA5834-4209-4682-BDC2-FAECF0B60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5" y="1768476"/>
            <a:ext cx="11813691" cy="37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8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4" y="5423647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E714E-810A-4E69-A2FE-179719A6F2CC}"/>
              </a:ext>
            </a:extLst>
          </p:cNvPr>
          <p:cNvSpPr txBox="1"/>
          <p:nvPr/>
        </p:nvSpPr>
        <p:spPr>
          <a:xfrm>
            <a:off x="1660124" y="624841"/>
            <a:ext cx="510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Initial challenges with data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B81A4-3FFB-4093-8C97-0438E9436A78}"/>
              </a:ext>
            </a:extLst>
          </p:cNvPr>
          <p:cNvSpPr txBox="1"/>
          <p:nvPr/>
        </p:nvSpPr>
        <p:spPr>
          <a:xfrm>
            <a:off x="1322772" y="110602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There were a lot of missing data , for some stations data was missing for an entire year , which needed to be imputed , various available imputation methods were explored , the best so far result was produced by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pchip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method and forecasting missing data using prophet/fable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D3446-AB2A-4A36-ADC0-C90FB5EEE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24" y="2100198"/>
            <a:ext cx="6897950" cy="34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8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50" y="5366485"/>
            <a:ext cx="11912300" cy="1308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057" y="0"/>
            <a:ext cx="3297943" cy="1249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" y="138059"/>
            <a:ext cx="1111624" cy="1111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F97FC-30A3-42CB-B7B1-962C9423B13E}"/>
              </a:ext>
            </a:extLst>
          </p:cNvPr>
          <p:cNvSpPr txBox="1"/>
          <p:nvPr/>
        </p:nvSpPr>
        <p:spPr>
          <a:xfrm>
            <a:off x="2048634" y="398045"/>
            <a:ext cx="593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Methods used by us for forecasting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13934-5CC4-496B-BAC7-D8B6DC062AA1}"/>
              </a:ext>
            </a:extLst>
          </p:cNvPr>
          <p:cNvSpPr txBox="1"/>
          <p:nvPr/>
        </p:nvSpPr>
        <p:spPr>
          <a:xfrm>
            <a:off x="497150" y="1411549"/>
            <a:ext cx="7759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Arima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Facebook’s prophet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Deep-neural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RNN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LSTM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N-beats deep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4BE480-41A0-4DE5-98CB-F0A4320CF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91" y="152319"/>
            <a:ext cx="4893538" cy="3247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49DCF-C40F-4A61-98BE-9A69CC62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2" y="3692125"/>
            <a:ext cx="4457709" cy="1159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974C2E-A20A-4E30-9D19-6D8905E2BF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17" y="2379498"/>
            <a:ext cx="5953125" cy="30702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50056D-AC59-418D-87EB-7BC94E32E948}"/>
              </a:ext>
            </a:extLst>
          </p:cNvPr>
          <p:cNvSpPr/>
          <p:nvPr/>
        </p:nvSpPr>
        <p:spPr>
          <a:xfrm>
            <a:off x="5113538" y="2388093"/>
            <a:ext cx="2929631" cy="93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4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945</Words>
  <Application>Microsoft Office PowerPoint</Application>
  <PresentationFormat>Widescreen</PresentationFormat>
  <Paragraphs>289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YAD7Q9NigKI 0</vt:lpstr>
      <vt:lpstr>Office Theme</vt:lpstr>
      <vt:lpstr>Forecasting </vt:lpstr>
      <vt:lpstr> A Brief History of forecasting</vt:lpstr>
      <vt:lpstr> A Brief History of forecasting</vt:lpstr>
      <vt:lpstr> A Brief History of forecasting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Limerick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Foundation Ireland Centre for Research Training in Foundations of Data Science</dc:title>
  <dc:creator>Janet.Clifford</dc:creator>
  <cp:lastModifiedBy>aryan03 singh</cp:lastModifiedBy>
  <cp:revision>65</cp:revision>
  <dcterms:created xsi:type="dcterms:W3CDTF">2021-10-27T06:34:38Z</dcterms:created>
  <dcterms:modified xsi:type="dcterms:W3CDTF">2022-01-04T14:19:30Z</dcterms:modified>
</cp:coreProperties>
</file>